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4" r:id="rId1"/>
  </p:sldMasterIdLst>
  <p:sldIdLst>
    <p:sldId id="256" r:id="rId2"/>
    <p:sldId id="257" r:id="rId3"/>
    <p:sldId id="258" r:id="rId4"/>
    <p:sldId id="260" r:id="rId5"/>
    <p:sldId id="263" r:id="rId6"/>
    <p:sldId id="280" r:id="rId7"/>
    <p:sldId id="281" r:id="rId8"/>
    <p:sldId id="28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02" d="100"/>
          <a:sy n="102" d="100"/>
        </p:scale>
        <p:origin x="58" y="-41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6/17/2020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187401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6/17/2020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117073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6/17/2020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59768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6/17/2020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963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6/17/2020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9868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6/17/2020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1227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6/17/2020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1239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6/17/2020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158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6/17/2020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97486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6/17/2020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613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6/17/2020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85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6/17/2020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a:t>
            </a:fld>
            <a:endParaRPr lang="en-US"/>
          </a:p>
        </p:txBody>
      </p:sp>
    </p:spTree>
    <p:extLst>
      <p:ext uri="{BB962C8B-B14F-4D97-AF65-F5344CB8AC3E}">
        <p14:creationId xmlns:p14="http://schemas.microsoft.com/office/powerpoint/2010/main" val="117504010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47" r:id="rId6"/>
    <p:sldLayoutId id="2147483843" r:id="rId7"/>
    <p:sldLayoutId id="2147483844" r:id="rId8"/>
    <p:sldLayoutId id="2147483845" r:id="rId9"/>
    <p:sldLayoutId id="2147483846" r:id="rId10"/>
    <p:sldLayoutId id="2147483848"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mazon.com/Factfulness-Reasons-World-Things-Better/dp/125010781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letterenfonds.nl/en/book/1267/great-expectations" TargetMode="Externa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hyperlink" Target="https://www.amazon.com/Eighth-Life-Nino-Haratischvili/dp/195035414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mazon.fr/Unbowed-My-Autobiography-Wangari-Maathai/dp/0434016314"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mazon.co.uk/Years-Annoying-French-Stephen-Clarke/dp/055277993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mazon.fr/Night-Train-Lisbon-Pascal-Mercier/dp/178239090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Une image contenant bibliothèque, pièce, assis, trouble&#10;&#10;Description générée automatiquement">
            <a:extLst>
              <a:ext uri="{FF2B5EF4-FFF2-40B4-BE49-F238E27FC236}">
                <a16:creationId xmlns:a16="http://schemas.microsoft.com/office/drawing/2014/main" id="{FA037A3E-5C1B-4623-B1B9-0751E7EBB175}"/>
              </a:ext>
            </a:extLst>
          </p:cNvPr>
          <p:cNvPicPr>
            <a:picLocks noChangeAspect="1"/>
          </p:cNvPicPr>
          <p:nvPr/>
        </p:nvPicPr>
        <p:blipFill rotWithShape="1">
          <a:blip r:embed="rId2">
            <a:alphaModFix/>
          </a:blip>
          <a:srcRect t="1049" r="-1" b="14660"/>
          <a:stretch/>
        </p:blipFill>
        <p:spPr>
          <a:xfrm>
            <a:off x="20" y="10"/>
            <a:ext cx="12188930" cy="6857990"/>
          </a:xfrm>
          <a:prstGeom prst="rect">
            <a:avLst/>
          </a:prstGeom>
        </p:spPr>
      </p:pic>
      <p:sp>
        <p:nvSpPr>
          <p:cNvPr id="22" name="Rectangle 17">
            <a:extLst>
              <a:ext uri="{FF2B5EF4-FFF2-40B4-BE49-F238E27FC236}">
                <a16:creationId xmlns:a16="http://schemas.microsoft.com/office/drawing/2014/main" id="{8F51725E-A483-43B2-A6F2-C44F502FE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2384341-D14B-4765-A1C9-72E45FF0479C}"/>
              </a:ext>
            </a:extLst>
          </p:cNvPr>
          <p:cNvSpPr>
            <a:spLocks noGrp="1"/>
          </p:cNvSpPr>
          <p:nvPr>
            <p:ph type="ctrTitle"/>
          </p:nvPr>
        </p:nvSpPr>
        <p:spPr>
          <a:xfrm>
            <a:off x="1524000" y="1122363"/>
            <a:ext cx="9144000" cy="3063240"/>
          </a:xfrm>
        </p:spPr>
        <p:txBody>
          <a:bodyPr>
            <a:normAutofit/>
          </a:bodyPr>
          <a:lstStyle/>
          <a:p>
            <a:pPr algn="ctr">
              <a:lnSpc>
                <a:spcPct val="90000"/>
              </a:lnSpc>
            </a:pPr>
            <a:r>
              <a:rPr lang="fr-BE" sz="10800" b="1" dirty="0">
                <a:solidFill>
                  <a:srgbClr val="FFFF00"/>
                </a:solidFill>
              </a:rPr>
              <a:t>The Cantersteen Library</a:t>
            </a:r>
          </a:p>
        </p:txBody>
      </p:sp>
      <p:sp>
        <p:nvSpPr>
          <p:cNvPr id="3" name="Sous-titre 2">
            <a:extLst>
              <a:ext uri="{FF2B5EF4-FFF2-40B4-BE49-F238E27FC236}">
                <a16:creationId xmlns:a16="http://schemas.microsoft.com/office/drawing/2014/main" id="{E5D6BC20-711D-4F5E-88B0-957DDAC02D6A}"/>
              </a:ext>
            </a:extLst>
          </p:cNvPr>
          <p:cNvSpPr>
            <a:spLocks noGrp="1"/>
          </p:cNvSpPr>
          <p:nvPr>
            <p:ph type="subTitle" idx="1"/>
          </p:nvPr>
        </p:nvSpPr>
        <p:spPr>
          <a:xfrm>
            <a:off x="1527048" y="4599432"/>
            <a:ext cx="9144000" cy="1536192"/>
          </a:xfrm>
        </p:spPr>
        <p:txBody>
          <a:bodyPr>
            <a:normAutofit/>
          </a:bodyPr>
          <a:lstStyle/>
          <a:p>
            <a:pPr algn="ctr">
              <a:spcAft>
                <a:spcPts val="600"/>
              </a:spcAft>
            </a:pPr>
            <a:r>
              <a:rPr lang="fr-BE" sz="3200" b="1" dirty="0">
                <a:solidFill>
                  <a:srgbClr val="0070C0"/>
                </a:solidFill>
              </a:rPr>
              <a:t>Rotary Club Brussels Cantersteen</a:t>
            </a:r>
          </a:p>
          <a:p>
            <a:pPr algn="ctr">
              <a:spcAft>
                <a:spcPts val="600"/>
              </a:spcAft>
            </a:pPr>
            <a:r>
              <a:rPr lang="fr-BE" sz="3200" b="1" dirty="0">
                <a:solidFill>
                  <a:srgbClr val="0070C0"/>
                </a:solidFill>
              </a:rPr>
              <a:t>Juin 2020</a:t>
            </a:r>
          </a:p>
        </p:txBody>
      </p:sp>
      <p:sp>
        <p:nvSpPr>
          <p:cNvPr id="20"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38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FEA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664531-CEE2-4C3D-9490-D09038560FF7}"/>
              </a:ext>
            </a:extLst>
          </p:cNvPr>
          <p:cNvSpPr>
            <a:spLocks noGrp="1"/>
          </p:cNvSpPr>
          <p:nvPr>
            <p:ph type="title"/>
          </p:nvPr>
        </p:nvSpPr>
        <p:spPr>
          <a:xfrm>
            <a:off x="4654296" y="329184"/>
            <a:ext cx="6894576" cy="1783080"/>
          </a:xfrm>
        </p:spPr>
        <p:txBody>
          <a:bodyPr anchor="b">
            <a:normAutofit/>
          </a:bodyPr>
          <a:lstStyle/>
          <a:p>
            <a:r>
              <a:rPr lang="fr-BE" sz="7200" dirty="0"/>
              <a:t>Hendrik ’s First </a:t>
            </a:r>
            <a:r>
              <a:rPr lang="fr-BE" sz="7200" dirty="0" err="1"/>
              <a:t>Choice</a:t>
            </a:r>
            <a:r>
              <a:rPr lang="fr-BE" sz="7200" dirty="0"/>
              <a:t> </a:t>
            </a: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AFE4642-AA86-4CA7-A369-E0B4B0037647}"/>
              </a:ext>
            </a:extLst>
          </p:cNvPr>
          <p:cNvSpPr>
            <a:spLocks noGrp="1"/>
          </p:cNvSpPr>
          <p:nvPr>
            <p:ph idx="1"/>
          </p:nvPr>
        </p:nvSpPr>
        <p:spPr>
          <a:xfrm>
            <a:off x="4654296" y="2706624"/>
            <a:ext cx="6894576" cy="3483864"/>
          </a:xfrm>
        </p:spPr>
        <p:txBody>
          <a:bodyPr>
            <a:normAutofit fontScale="70000" lnSpcReduction="20000"/>
          </a:bodyPr>
          <a:lstStyle/>
          <a:p>
            <a:r>
              <a:rPr lang="en-US" dirty="0">
                <a:solidFill>
                  <a:schemeClr val="bg1"/>
                </a:solidFill>
              </a:rPr>
              <a:t>INSTANT NEW YORK TIMES BESTSELLER</a:t>
            </a:r>
          </a:p>
          <a:p>
            <a:r>
              <a:rPr lang="en-US" dirty="0"/>
              <a:t>“One of the most important books I’ve ever read―an indispensable guide to thinking clearly about the world.” – </a:t>
            </a:r>
            <a:r>
              <a:rPr lang="en-US" dirty="0">
                <a:solidFill>
                  <a:schemeClr val="bg1"/>
                </a:solidFill>
              </a:rPr>
              <a:t>Bill Gates</a:t>
            </a:r>
          </a:p>
          <a:p>
            <a:r>
              <a:rPr lang="en-US" dirty="0"/>
              <a:t>“Hans </a:t>
            </a:r>
            <a:r>
              <a:rPr lang="en-US" dirty="0" err="1"/>
              <a:t>Rosling</a:t>
            </a:r>
            <a:r>
              <a:rPr lang="en-US" dirty="0"/>
              <a:t> tells the story of ‘the secret silent miracle of human progress’ as only he can. Every Rotarian should read this .</a:t>
            </a:r>
            <a:r>
              <a:rPr lang="en-US" dirty="0" err="1"/>
              <a:t>Factfulness</a:t>
            </a:r>
            <a:r>
              <a:rPr lang="en-US" dirty="0"/>
              <a:t> does much more than that. It also explains why progress is so often secret and silent and teaches readers how to see it clearly.” ―</a:t>
            </a:r>
            <a:r>
              <a:rPr lang="en-US" dirty="0">
                <a:solidFill>
                  <a:schemeClr val="bg1"/>
                </a:solidFill>
              </a:rPr>
              <a:t>Hendrik DE HERTOGH</a:t>
            </a:r>
            <a:r>
              <a:rPr lang="en-US" dirty="0"/>
              <a:t> </a:t>
            </a:r>
          </a:p>
          <a:p>
            <a:r>
              <a:rPr lang="en-US" dirty="0"/>
              <a:t>"</a:t>
            </a:r>
            <a:r>
              <a:rPr lang="en-US" dirty="0" err="1"/>
              <a:t>Factfulness</a:t>
            </a:r>
            <a:r>
              <a:rPr lang="en-US" dirty="0"/>
              <a:t> by Hans </a:t>
            </a:r>
            <a:r>
              <a:rPr lang="en-US" dirty="0" err="1"/>
              <a:t>Rosling</a:t>
            </a:r>
            <a:r>
              <a:rPr lang="en-US" dirty="0"/>
              <a:t>, an outstanding international public health expert, is a hopeful book about the potential for human progress when we work off facts rather than our inherent biases." - </a:t>
            </a:r>
            <a:r>
              <a:rPr lang="en-US" dirty="0">
                <a:solidFill>
                  <a:schemeClr val="bg1"/>
                </a:solidFill>
              </a:rPr>
              <a:t>Former U.S. President Barack Obama</a:t>
            </a:r>
          </a:p>
          <a:p>
            <a:r>
              <a:rPr lang="fr-BE" dirty="0">
                <a:hlinkClick r:id="rId2"/>
              </a:rPr>
              <a:t>https://www.amazon.com/Factfulness-Reasons-World-Things-Better/dp/1250107814</a:t>
            </a:r>
            <a:endParaRPr lang="fr-BE" dirty="0"/>
          </a:p>
          <a:p>
            <a:endParaRPr lang="fr-BE" dirty="0"/>
          </a:p>
          <a:p>
            <a:endParaRPr lang="fr-BE" dirty="0"/>
          </a:p>
        </p:txBody>
      </p:sp>
      <p:pic>
        <p:nvPicPr>
          <p:cNvPr id="8" name="Image 7">
            <a:extLst>
              <a:ext uri="{FF2B5EF4-FFF2-40B4-BE49-F238E27FC236}">
                <a16:creationId xmlns:a16="http://schemas.microsoft.com/office/drawing/2014/main" id="{F95A952B-EFD8-40EF-8FE5-D37908CFA6ED}"/>
              </a:ext>
            </a:extLst>
          </p:cNvPr>
          <p:cNvPicPr>
            <a:picLocks noChangeAspect="1"/>
          </p:cNvPicPr>
          <p:nvPr/>
        </p:nvPicPr>
        <p:blipFill rotWithShape="1">
          <a:blip r:embed="rId3"/>
          <a:srcRect l="1375" r="7340"/>
          <a:stretch/>
        </p:blipFill>
        <p:spPr>
          <a:xfrm>
            <a:off x="20" y="10"/>
            <a:ext cx="4053550"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p:spPr>
      </p:pic>
    </p:spTree>
    <p:extLst>
      <p:ext uri="{BB962C8B-B14F-4D97-AF65-F5344CB8AC3E}">
        <p14:creationId xmlns:p14="http://schemas.microsoft.com/office/powerpoint/2010/main" val="195537003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id="{E921BFFB-D3FA-4EE2-9E87-F2E4CEDA9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3">
            <a:extLst>
              <a:ext uri="{FF2B5EF4-FFF2-40B4-BE49-F238E27FC236}">
                <a16:creationId xmlns:a16="http://schemas.microsoft.com/office/drawing/2014/main" id="{F7F80AEB-67E2-48CB-B8AF-AD0F7787A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C34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664531-CEE2-4C3D-9490-D09038560FF7}"/>
              </a:ext>
            </a:extLst>
          </p:cNvPr>
          <p:cNvSpPr>
            <a:spLocks noGrp="1"/>
          </p:cNvSpPr>
          <p:nvPr>
            <p:ph type="title"/>
          </p:nvPr>
        </p:nvSpPr>
        <p:spPr>
          <a:xfrm>
            <a:off x="640080" y="329184"/>
            <a:ext cx="6894576" cy="1783080"/>
          </a:xfrm>
        </p:spPr>
        <p:txBody>
          <a:bodyPr anchor="b">
            <a:normAutofit/>
          </a:bodyPr>
          <a:lstStyle/>
          <a:p>
            <a:r>
              <a:rPr lang="fr-BE" sz="7200" dirty="0"/>
              <a:t>Hendrik ’s </a:t>
            </a:r>
            <a:r>
              <a:rPr lang="fr-BE" sz="7200"/>
              <a:t>Second Choice </a:t>
            </a:r>
            <a:endParaRPr lang="fr-BE" sz="7200" dirty="0"/>
          </a:p>
        </p:txBody>
      </p:sp>
      <p:sp>
        <p:nvSpPr>
          <p:cNvPr id="30"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AFE4642-AA86-4CA7-A369-E0B4B0037647}"/>
              </a:ext>
            </a:extLst>
          </p:cNvPr>
          <p:cNvSpPr>
            <a:spLocks noGrp="1"/>
          </p:cNvSpPr>
          <p:nvPr>
            <p:ph idx="1"/>
          </p:nvPr>
        </p:nvSpPr>
        <p:spPr>
          <a:xfrm>
            <a:off x="640080" y="2706624"/>
            <a:ext cx="6894576" cy="3483864"/>
          </a:xfrm>
        </p:spPr>
        <p:txBody>
          <a:bodyPr>
            <a:normAutofit/>
          </a:bodyPr>
          <a:lstStyle/>
          <a:p>
            <a:pPr marL="0" indent="0">
              <a:lnSpc>
                <a:spcPct val="100000"/>
              </a:lnSpc>
              <a:buNone/>
            </a:pPr>
            <a:endParaRPr lang="en-US" sz="2000" b="1" i="1" dirty="0">
              <a:solidFill>
                <a:schemeClr val="bg1"/>
              </a:solidFill>
            </a:endParaRPr>
          </a:p>
          <a:p>
            <a:pPr marL="0" indent="0">
              <a:lnSpc>
                <a:spcPct val="100000"/>
              </a:lnSpc>
              <a:buNone/>
            </a:pPr>
            <a:endParaRPr lang="en-US" sz="2000" b="1" i="1" dirty="0">
              <a:solidFill>
                <a:schemeClr val="bg1"/>
              </a:solidFill>
            </a:endParaRPr>
          </a:p>
          <a:p>
            <a:pPr marL="0" indent="0">
              <a:lnSpc>
                <a:spcPct val="100000"/>
              </a:lnSpc>
              <a:buNone/>
            </a:pPr>
            <a:endParaRPr lang="en-US" sz="2000" b="1" i="1" dirty="0">
              <a:solidFill>
                <a:schemeClr val="bg1"/>
              </a:solidFill>
            </a:endParaRPr>
          </a:p>
          <a:p>
            <a:pPr marL="0" indent="0">
              <a:lnSpc>
                <a:spcPct val="100000"/>
              </a:lnSpc>
              <a:buNone/>
            </a:pPr>
            <a:r>
              <a:rPr lang="en-US" b="1" i="1" dirty="0">
                <a:solidFill>
                  <a:schemeClr val="bg1"/>
                </a:solidFill>
              </a:rPr>
              <a:t>‘</a:t>
            </a:r>
            <a:r>
              <a:rPr lang="en-US" sz="3600" b="1" i="1" dirty="0">
                <a:solidFill>
                  <a:schemeClr val="bg1"/>
                </a:solidFill>
              </a:rPr>
              <a:t>Bad Blood’ Review: How One Company Scammed Silicon Valley. And How It Got Caught</a:t>
            </a:r>
          </a:p>
          <a:p>
            <a:pPr marL="0" indent="0">
              <a:lnSpc>
                <a:spcPct val="100000"/>
              </a:lnSpc>
              <a:buNone/>
            </a:pPr>
            <a:r>
              <a:rPr lang="fr-BE" sz="1100" b="1" i="1" dirty="0">
                <a:solidFill>
                  <a:schemeClr val="bg1"/>
                </a:solidFill>
              </a:rPr>
              <a:t>https://www.amazon.fr/Bad-Blood-Secrets-Silicon-Startup/dp/1509868089/ref=pd_lpo_14_t_0/261-7832208-7601603?_encoding=UTF8&amp;pd_rd_i=1509868089&amp;pd_rd_r=2164f4ee-d122-4af3-8737-e8f0b670bd21&amp;pd_rd_w=J3FM3&amp;pd_rd_wg=hgcRz&amp;pf_rd_p=a9e8383d-b25d-45ec-acc2-a094dd781c31&amp;pf_rd_r=2YKY8BB2ZRVRS1KHA2AK&amp;psc=1&amp;refRID=2YKY8BB2ZRVRS1KHA2AK</a:t>
            </a:r>
          </a:p>
        </p:txBody>
      </p:sp>
      <p:pic>
        <p:nvPicPr>
          <p:cNvPr id="4" name="Image 3">
            <a:extLst>
              <a:ext uri="{FF2B5EF4-FFF2-40B4-BE49-F238E27FC236}">
                <a16:creationId xmlns:a16="http://schemas.microsoft.com/office/drawing/2014/main" id="{5FBEF62D-A211-46E7-8219-CD4F9E851BE5}"/>
              </a:ext>
            </a:extLst>
          </p:cNvPr>
          <p:cNvPicPr>
            <a:picLocks noChangeAspect="1"/>
          </p:cNvPicPr>
          <p:nvPr/>
        </p:nvPicPr>
        <p:blipFill rotWithShape="1">
          <a:blip r:embed="rId2"/>
          <a:srcRect r="10062"/>
          <a:stretch/>
        </p:blipFill>
        <p:spPr>
          <a:xfrm>
            <a:off x="8139452" y="10"/>
            <a:ext cx="4052548" cy="6857990"/>
          </a:xfrm>
          <a:custGeom>
            <a:avLst/>
            <a:gdLst/>
            <a:ahLst/>
            <a:cxnLst/>
            <a:rect l="l" t="t" r="r" b="b"/>
            <a:pathLst>
              <a:path w="4052548" h="6858000">
                <a:moveTo>
                  <a:pt x="25721" y="0"/>
                </a:moveTo>
                <a:lnTo>
                  <a:pt x="4052548" y="0"/>
                </a:lnTo>
                <a:lnTo>
                  <a:pt x="4052548" y="6858000"/>
                </a:lnTo>
                <a:lnTo>
                  <a:pt x="28716" y="6858000"/>
                </a:lnTo>
                <a:lnTo>
                  <a:pt x="28782" y="6856911"/>
                </a:lnTo>
                <a:cubicBezTo>
                  <a:pt x="31911" y="6736505"/>
                  <a:pt x="35027" y="6616061"/>
                  <a:pt x="38157" y="6495580"/>
                </a:cubicBezTo>
                <a:cubicBezTo>
                  <a:pt x="38284" y="6490503"/>
                  <a:pt x="39171" y="6485553"/>
                  <a:pt x="39171" y="6480476"/>
                </a:cubicBezTo>
                <a:cubicBezTo>
                  <a:pt x="48166" y="6366632"/>
                  <a:pt x="53107" y="6252788"/>
                  <a:pt x="18899" y="6141609"/>
                </a:cubicBezTo>
                <a:cubicBezTo>
                  <a:pt x="15871" y="6131163"/>
                  <a:pt x="14262" y="6120363"/>
                  <a:pt x="14084" y="6109499"/>
                </a:cubicBezTo>
                <a:cubicBezTo>
                  <a:pt x="12413" y="6012573"/>
                  <a:pt x="16644" y="5915646"/>
                  <a:pt x="26754" y="5819240"/>
                </a:cubicBezTo>
                <a:cubicBezTo>
                  <a:pt x="31949" y="5760097"/>
                  <a:pt x="26754" y="5700065"/>
                  <a:pt x="43478" y="5641557"/>
                </a:cubicBezTo>
                <a:cubicBezTo>
                  <a:pt x="50864" y="5612480"/>
                  <a:pt x="55109" y="5582693"/>
                  <a:pt x="56147" y="5552715"/>
                </a:cubicBezTo>
                <a:cubicBezTo>
                  <a:pt x="59948" y="5480119"/>
                  <a:pt x="38537" y="5411838"/>
                  <a:pt x="18139" y="5343303"/>
                </a:cubicBezTo>
                <a:cubicBezTo>
                  <a:pt x="7370" y="5307004"/>
                  <a:pt x="-5426" y="5269945"/>
                  <a:pt x="2429" y="5231870"/>
                </a:cubicBezTo>
                <a:cubicBezTo>
                  <a:pt x="16707" y="5173310"/>
                  <a:pt x="24854" y="5113418"/>
                  <a:pt x="26754" y="5053171"/>
                </a:cubicBezTo>
                <a:cubicBezTo>
                  <a:pt x="26754" y="5010527"/>
                  <a:pt x="16365" y="4968771"/>
                  <a:pt x="20039" y="4926254"/>
                </a:cubicBezTo>
                <a:cubicBezTo>
                  <a:pt x="28211" y="4843771"/>
                  <a:pt x="30238" y="4760793"/>
                  <a:pt x="26121" y="4678005"/>
                </a:cubicBezTo>
                <a:cubicBezTo>
                  <a:pt x="26095" y="4644905"/>
                  <a:pt x="29846" y="4611907"/>
                  <a:pt x="37270" y="4579644"/>
                </a:cubicBezTo>
                <a:cubicBezTo>
                  <a:pt x="46506" y="4522710"/>
                  <a:pt x="48419" y="4464836"/>
                  <a:pt x="42971" y="4407419"/>
                </a:cubicBezTo>
                <a:cubicBezTo>
                  <a:pt x="37016" y="4340914"/>
                  <a:pt x="19279" y="4275425"/>
                  <a:pt x="14845" y="4208921"/>
                </a:cubicBezTo>
                <a:cubicBezTo>
                  <a:pt x="7876" y="4098757"/>
                  <a:pt x="17759" y="3988593"/>
                  <a:pt x="27514" y="3878937"/>
                </a:cubicBezTo>
                <a:cubicBezTo>
                  <a:pt x="35116" y="3808600"/>
                  <a:pt x="37143" y="3737768"/>
                  <a:pt x="33596" y="3667113"/>
                </a:cubicBezTo>
                <a:cubicBezTo>
                  <a:pt x="29161" y="3611016"/>
                  <a:pt x="22193" y="3554919"/>
                  <a:pt x="20926" y="3498822"/>
                </a:cubicBezTo>
                <a:cubicBezTo>
                  <a:pt x="18646" y="3398557"/>
                  <a:pt x="19532" y="3298293"/>
                  <a:pt x="25360" y="3198029"/>
                </a:cubicBezTo>
                <a:cubicBezTo>
                  <a:pt x="28274" y="3147770"/>
                  <a:pt x="32962" y="3098019"/>
                  <a:pt x="34989" y="3047379"/>
                </a:cubicBezTo>
                <a:cubicBezTo>
                  <a:pt x="37016" y="2996739"/>
                  <a:pt x="41071" y="2945592"/>
                  <a:pt x="29542" y="2895967"/>
                </a:cubicBezTo>
                <a:cubicBezTo>
                  <a:pt x="10030" y="2811568"/>
                  <a:pt x="24347" y="2727549"/>
                  <a:pt x="28528" y="2643403"/>
                </a:cubicBezTo>
                <a:cubicBezTo>
                  <a:pt x="31062" y="2591113"/>
                  <a:pt x="46266" y="2537554"/>
                  <a:pt x="32836" y="2486788"/>
                </a:cubicBezTo>
                <a:cubicBezTo>
                  <a:pt x="11677" y="2407211"/>
                  <a:pt x="25487" y="2329284"/>
                  <a:pt x="32836" y="2250976"/>
                </a:cubicBezTo>
                <a:cubicBezTo>
                  <a:pt x="41311" y="2176870"/>
                  <a:pt x="39816" y="2101951"/>
                  <a:pt x="28401" y="2028238"/>
                </a:cubicBezTo>
                <a:cubicBezTo>
                  <a:pt x="14084" y="1955108"/>
                  <a:pt x="14084" y="1879897"/>
                  <a:pt x="28401" y="1806768"/>
                </a:cubicBezTo>
                <a:cubicBezTo>
                  <a:pt x="40260" y="1746406"/>
                  <a:pt x="41628" y="1684458"/>
                  <a:pt x="32455" y="1623627"/>
                </a:cubicBezTo>
                <a:cubicBezTo>
                  <a:pt x="26247" y="1580095"/>
                  <a:pt x="15098" y="1536816"/>
                  <a:pt x="13578" y="1493284"/>
                </a:cubicBezTo>
                <a:cubicBezTo>
                  <a:pt x="10436" y="1402246"/>
                  <a:pt x="12298" y="1311107"/>
                  <a:pt x="19153" y="1220286"/>
                </a:cubicBezTo>
                <a:cubicBezTo>
                  <a:pt x="27134" y="1116849"/>
                  <a:pt x="42464" y="1013792"/>
                  <a:pt x="31822" y="909594"/>
                </a:cubicBezTo>
                <a:cubicBezTo>
                  <a:pt x="28148" y="873803"/>
                  <a:pt x="20673" y="838139"/>
                  <a:pt x="19913" y="802222"/>
                </a:cubicBezTo>
                <a:cubicBezTo>
                  <a:pt x="18266" y="734956"/>
                  <a:pt x="17505" y="668579"/>
                  <a:pt x="21306" y="599155"/>
                </a:cubicBezTo>
                <a:cubicBezTo>
                  <a:pt x="25107" y="529732"/>
                  <a:pt x="39550" y="459293"/>
                  <a:pt x="29795" y="391139"/>
                </a:cubicBezTo>
                <a:cubicBezTo>
                  <a:pt x="20039" y="322984"/>
                  <a:pt x="26374" y="255972"/>
                  <a:pt x="32709" y="189087"/>
                </a:cubicBezTo>
                <a:cubicBezTo>
                  <a:pt x="38790" y="125502"/>
                  <a:pt x="40944" y="63313"/>
                  <a:pt x="26121" y="743"/>
                </a:cubicBezTo>
                <a:close/>
              </a:path>
            </a:pathLst>
          </a:custGeom>
        </p:spPr>
      </p:pic>
      <p:pic>
        <p:nvPicPr>
          <p:cNvPr id="5" name="Image 4">
            <a:extLst>
              <a:ext uri="{FF2B5EF4-FFF2-40B4-BE49-F238E27FC236}">
                <a16:creationId xmlns:a16="http://schemas.microsoft.com/office/drawing/2014/main" id="{F2E01E50-70C6-4BAE-88DF-599A6BFCEF84}"/>
              </a:ext>
            </a:extLst>
          </p:cNvPr>
          <p:cNvPicPr>
            <a:picLocks noChangeAspect="1"/>
          </p:cNvPicPr>
          <p:nvPr/>
        </p:nvPicPr>
        <p:blipFill>
          <a:blip r:embed="rId3"/>
          <a:stretch>
            <a:fillRect/>
          </a:stretch>
        </p:blipFill>
        <p:spPr>
          <a:xfrm>
            <a:off x="758952" y="3017520"/>
            <a:ext cx="5581650" cy="819150"/>
          </a:xfrm>
          <a:prstGeom prst="rect">
            <a:avLst/>
          </a:prstGeom>
        </p:spPr>
      </p:pic>
    </p:spTree>
    <p:extLst>
      <p:ext uri="{BB962C8B-B14F-4D97-AF65-F5344CB8AC3E}">
        <p14:creationId xmlns:p14="http://schemas.microsoft.com/office/powerpoint/2010/main" val="185321887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85DD00-AF7A-494D-AAB6-5D66D453E1AB}"/>
              </a:ext>
            </a:extLst>
          </p:cNvPr>
          <p:cNvSpPr>
            <a:spLocks noGrp="1"/>
          </p:cNvSpPr>
          <p:nvPr>
            <p:ph type="title"/>
          </p:nvPr>
        </p:nvSpPr>
        <p:spPr>
          <a:xfrm>
            <a:off x="5883964" y="365125"/>
            <a:ext cx="5471423" cy="1325563"/>
          </a:xfrm>
        </p:spPr>
        <p:txBody>
          <a:bodyPr>
            <a:normAutofit/>
          </a:bodyPr>
          <a:lstStyle/>
          <a:p>
            <a:r>
              <a:rPr lang="fr-BE" dirty="0" err="1"/>
              <a:t>Rob’s</a:t>
            </a:r>
            <a:r>
              <a:rPr lang="fr-BE" dirty="0"/>
              <a:t> First </a:t>
            </a:r>
            <a:r>
              <a:rPr lang="fr-BE" dirty="0" err="1"/>
              <a:t>Choice</a:t>
            </a:r>
            <a:endParaRPr lang="fr-BE" dirty="0"/>
          </a:p>
        </p:txBody>
      </p:sp>
      <p:pic>
        <p:nvPicPr>
          <p:cNvPr id="7" name="Espace réservé du contenu 6">
            <a:extLst>
              <a:ext uri="{FF2B5EF4-FFF2-40B4-BE49-F238E27FC236}">
                <a16:creationId xmlns:a16="http://schemas.microsoft.com/office/drawing/2014/main" id="{8B604C11-CF70-4369-9F12-FE4D5A0E5463}"/>
              </a:ext>
            </a:extLst>
          </p:cNvPr>
          <p:cNvPicPr>
            <a:picLocks noGrp="1" noChangeAspect="1"/>
          </p:cNvPicPr>
          <p:nvPr>
            <p:ph sz="half" idx="2"/>
          </p:nvPr>
        </p:nvPicPr>
        <p:blipFill>
          <a:blip r:embed="rId2"/>
          <a:stretch>
            <a:fillRect/>
          </a:stretch>
        </p:blipFill>
        <p:spPr>
          <a:xfrm>
            <a:off x="0" y="0"/>
            <a:ext cx="4620835" cy="6857999"/>
          </a:xfrm>
          <a:prstGeom prst="rect">
            <a:avLst/>
          </a:prstGeom>
        </p:spPr>
      </p:pic>
      <p:sp>
        <p:nvSpPr>
          <p:cNvPr id="5" name="Espace réservé du texte 4">
            <a:extLst>
              <a:ext uri="{FF2B5EF4-FFF2-40B4-BE49-F238E27FC236}">
                <a16:creationId xmlns:a16="http://schemas.microsoft.com/office/drawing/2014/main" id="{B5DAEAA2-F462-4BA4-A40D-FA487843E382}"/>
              </a:ext>
            </a:extLst>
          </p:cNvPr>
          <p:cNvSpPr>
            <a:spLocks noGrp="1"/>
          </p:cNvSpPr>
          <p:nvPr>
            <p:ph type="body" sz="quarter" idx="3"/>
          </p:nvPr>
        </p:nvSpPr>
        <p:spPr>
          <a:xfrm>
            <a:off x="4905955" y="1938528"/>
            <a:ext cx="6449433" cy="1325562"/>
          </a:xfrm>
        </p:spPr>
        <p:txBody>
          <a:bodyPr>
            <a:normAutofit fontScale="25000" lnSpcReduction="20000"/>
          </a:bodyPr>
          <a:lstStyle/>
          <a:p>
            <a:r>
              <a:rPr lang="en-US" sz="8000" dirty="0"/>
              <a:t>Great Expectations In Europe II, 1999-2019</a:t>
            </a:r>
          </a:p>
          <a:p>
            <a:r>
              <a:rPr lang="en-US" sz="6400" dirty="0"/>
              <a:t>While In Europe (2004) covered the tumultuous 20th century and the legacy of the two world wars, Great Expectations takes stock of the early 21st century. </a:t>
            </a:r>
            <a:r>
              <a:rPr lang="en-US" sz="6400" dirty="0" err="1"/>
              <a:t>Mak</a:t>
            </a:r>
            <a:r>
              <a:rPr lang="en-US" sz="6400" dirty="0"/>
              <a:t> turns his keen eye to the controversial roll-out of the euro, the impact of terrorism, the evaporation of European optimism, post-communist life in Eastern Europe and Russia, the financial crisis, the transatlantic relationship, northern versus southern Europe, and the refugees.</a:t>
            </a:r>
            <a:endParaRPr lang="fr-BE" sz="6400" dirty="0"/>
          </a:p>
        </p:txBody>
      </p:sp>
      <p:sp>
        <p:nvSpPr>
          <p:cNvPr id="6" name="Espace réservé du contenu 5">
            <a:extLst>
              <a:ext uri="{FF2B5EF4-FFF2-40B4-BE49-F238E27FC236}">
                <a16:creationId xmlns:a16="http://schemas.microsoft.com/office/drawing/2014/main" id="{6DFAA81B-5D41-45D9-9B99-E60C17C835CA}"/>
              </a:ext>
            </a:extLst>
          </p:cNvPr>
          <p:cNvSpPr>
            <a:spLocks noGrp="1"/>
          </p:cNvSpPr>
          <p:nvPr>
            <p:ph sz="quarter" idx="4"/>
          </p:nvPr>
        </p:nvSpPr>
        <p:spPr>
          <a:xfrm>
            <a:off x="4905955" y="3511930"/>
            <a:ext cx="6726803" cy="1918811"/>
          </a:xfrm>
        </p:spPr>
        <p:txBody>
          <a:bodyPr>
            <a:normAutofit/>
          </a:bodyPr>
          <a:lstStyle/>
          <a:p>
            <a:r>
              <a:rPr lang="en-US" sz="2000" dirty="0"/>
              <a:t>“Moving across a vivid historical landscape, his portrait of Europe, in all her bloody barbarism and </a:t>
            </a:r>
            <a:r>
              <a:rPr lang="en-US" sz="2000" dirty="0" err="1"/>
              <a:t>civilised</a:t>
            </a:r>
            <a:r>
              <a:rPr lang="en-US" sz="2000" dirty="0"/>
              <a:t> glory, helps us confront exactly what we need to know… a timely book, and one we can’t afford to ignore.”          </a:t>
            </a:r>
            <a:r>
              <a:rPr lang="en-US" sz="1800" dirty="0"/>
              <a:t>			                                           </a:t>
            </a:r>
            <a:r>
              <a:rPr lang="en-US" sz="1800" b="1" dirty="0"/>
              <a:t>Daily Telegraph (on 'In Europe’)</a:t>
            </a:r>
          </a:p>
          <a:p>
            <a:r>
              <a:rPr lang="en-US" sz="2000" dirty="0"/>
              <a:t>His genius as a historian is his instinct for human stories… </a:t>
            </a:r>
            <a:r>
              <a:rPr lang="en-US" sz="2000" dirty="0" err="1"/>
              <a:t>Mak</a:t>
            </a:r>
            <a:r>
              <a:rPr lang="en-US" sz="2000" dirty="0"/>
              <a:t> is the history teacher everyone should have had.			                                   </a:t>
            </a:r>
            <a:r>
              <a:rPr lang="en-US" sz="2000" b="1" dirty="0"/>
              <a:t>Financial Times (on 'In Europe')</a:t>
            </a:r>
            <a:endParaRPr lang="fr-BE" sz="2000" b="1" dirty="0"/>
          </a:p>
        </p:txBody>
      </p:sp>
      <p:sp>
        <p:nvSpPr>
          <p:cNvPr id="8" name="Rectangle 7">
            <a:extLst>
              <a:ext uri="{FF2B5EF4-FFF2-40B4-BE49-F238E27FC236}">
                <a16:creationId xmlns:a16="http://schemas.microsoft.com/office/drawing/2014/main" id="{BB3C994D-C00D-473A-8D0C-004169AA0CAA}"/>
              </a:ext>
            </a:extLst>
          </p:cNvPr>
          <p:cNvSpPr/>
          <p:nvPr/>
        </p:nvSpPr>
        <p:spPr>
          <a:xfrm>
            <a:off x="5016860" y="5812606"/>
            <a:ext cx="3566041" cy="369332"/>
          </a:xfrm>
          <a:prstGeom prst="rect">
            <a:avLst/>
          </a:prstGeom>
        </p:spPr>
        <p:txBody>
          <a:bodyPr wrap="none">
            <a:spAutoFit/>
          </a:bodyPr>
          <a:lstStyle/>
          <a:p>
            <a:r>
              <a:rPr lang="fr-BE" b="1" dirty="0">
                <a:hlinkClick r:id="rId3"/>
              </a:rPr>
              <a:t>http://www.letterenfonds.nl/en/book/1267/great-expectations</a:t>
            </a:r>
            <a:r>
              <a:rPr lang="fr-BE" dirty="0"/>
              <a:t> </a:t>
            </a:r>
          </a:p>
        </p:txBody>
      </p:sp>
    </p:spTree>
    <p:extLst>
      <p:ext uri="{BB962C8B-B14F-4D97-AF65-F5344CB8AC3E}">
        <p14:creationId xmlns:p14="http://schemas.microsoft.com/office/powerpoint/2010/main" val="342807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AFB710-976B-4748-8F37-9D7721A734FF}"/>
              </a:ext>
            </a:extLst>
          </p:cNvPr>
          <p:cNvSpPr>
            <a:spLocks noGrp="1"/>
          </p:cNvSpPr>
          <p:nvPr>
            <p:ph type="title"/>
          </p:nvPr>
        </p:nvSpPr>
        <p:spPr>
          <a:xfrm>
            <a:off x="246490" y="365125"/>
            <a:ext cx="7447349" cy="1325563"/>
          </a:xfrm>
        </p:spPr>
        <p:txBody>
          <a:bodyPr/>
          <a:lstStyle/>
          <a:p>
            <a:r>
              <a:rPr lang="fr-BE" dirty="0">
                <a:solidFill>
                  <a:schemeClr val="accent1"/>
                </a:solidFill>
              </a:rPr>
              <a:t>Rob ’s Second </a:t>
            </a:r>
            <a:r>
              <a:rPr lang="fr-BE" dirty="0" err="1">
                <a:solidFill>
                  <a:schemeClr val="accent1"/>
                </a:solidFill>
              </a:rPr>
              <a:t>Choice</a:t>
            </a:r>
            <a:r>
              <a:rPr lang="fr-BE" dirty="0">
                <a:solidFill>
                  <a:schemeClr val="accent1"/>
                </a:solidFill>
              </a:rPr>
              <a:t> </a:t>
            </a:r>
          </a:p>
        </p:txBody>
      </p:sp>
      <p:sp>
        <p:nvSpPr>
          <p:cNvPr id="3" name="Espace réservé du texte 2">
            <a:extLst>
              <a:ext uri="{FF2B5EF4-FFF2-40B4-BE49-F238E27FC236}">
                <a16:creationId xmlns:a16="http://schemas.microsoft.com/office/drawing/2014/main" id="{4B44EAE7-9EC5-4AF6-A127-DD6368B74D10}"/>
              </a:ext>
            </a:extLst>
          </p:cNvPr>
          <p:cNvSpPr>
            <a:spLocks noGrp="1"/>
          </p:cNvSpPr>
          <p:nvPr>
            <p:ph type="body" idx="1"/>
          </p:nvPr>
        </p:nvSpPr>
        <p:spPr>
          <a:xfrm>
            <a:off x="365760" y="1938528"/>
            <a:ext cx="6631388" cy="823912"/>
          </a:xfrm>
        </p:spPr>
        <p:txBody>
          <a:bodyPr>
            <a:normAutofit fontScale="55000" lnSpcReduction="20000"/>
          </a:bodyPr>
          <a:lstStyle/>
          <a:p>
            <a:r>
              <a:rPr lang="en-US" dirty="0"/>
              <a:t>An epic family saga beginning with the Russian Revolution and swirling across a century, encompassing war, loss, love requited and unrequited, ghosts, joy, massacres, tragedy. And hot chocolate.</a:t>
            </a:r>
            <a:endParaRPr lang="fr-BE" dirty="0"/>
          </a:p>
        </p:txBody>
      </p:sp>
      <p:sp>
        <p:nvSpPr>
          <p:cNvPr id="4" name="Espace réservé du contenu 3">
            <a:extLst>
              <a:ext uri="{FF2B5EF4-FFF2-40B4-BE49-F238E27FC236}">
                <a16:creationId xmlns:a16="http://schemas.microsoft.com/office/drawing/2014/main" id="{A3CF4F0B-6EDB-4E0A-9DE5-69D8A53B7BCA}"/>
              </a:ext>
            </a:extLst>
          </p:cNvPr>
          <p:cNvSpPr>
            <a:spLocks noGrp="1"/>
          </p:cNvSpPr>
          <p:nvPr>
            <p:ph sz="half" idx="2"/>
          </p:nvPr>
        </p:nvSpPr>
        <p:spPr>
          <a:xfrm>
            <a:off x="151075" y="2926080"/>
            <a:ext cx="7347005" cy="3264408"/>
          </a:xfrm>
        </p:spPr>
        <p:txBody>
          <a:bodyPr>
            <a:normAutofit/>
          </a:bodyPr>
          <a:lstStyle/>
          <a:p>
            <a:r>
              <a:rPr lang="en-US" sz="2000" b="1" dirty="0"/>
              <a:t>“Something rather extraordinary happened. The world fell away and I fell, wholly, happily, into the book ... My breath caught in my throat, tears nestled in my lashes ... devastatingly brilliant.”</a:t>
            </a:r>
            <a:r>
              <a:rPr lang="en-US" sz="2000" dirty="0"/>
              <a:t> 		        				   </a:t>
            </a:r>
            <a:r>
              <a:rPr lang="en-US" sz="2000" b="1" dirty="0">
                <a:effectLst>
                  <a:outerShdw blurRad="38100" dist="38100" dir="2700000" algn="tl">
                    <a:srgbClr val="000000">
                      <a:alpha val="43137"/>
                    </a:srgbClr>
                  </a:outerShdw>
                </a:effectLst>
              </a:rPr>
              <a:t>Wendell </a:t>
            </a:r>
            <a:r>
              <a:rPr lang="en-US" sz="2000" b="1" dirty="0" err="1">
                <a:effectLst>
                  <a:outerShdw blurRad="38100" dist="38100" dir="2700000" algn="tl">
                    <a:srgbClr val="000000">
                      <a:alpha val="43137"/>
                    </a:srgbClr>
                  </a:outerShdw>
                </a:effectLst>
              </a:rPr>
              <a:t>Steavenson</a:t>
            </a:r>
            <a:r>
              <a:rPr lang="en-US" sz="2000" b="1" dirty="0">
                <a:effectLst>
                  <a:outerShdw blurRad="38100" dist="38100" dir="2700000" algn="tl">
                    <a:srgbClr val="000000">
                      <a:alpha val="43137"/>
                    </a:srgbClr>
                  </a:outerShdw>
                </a:effectLst>
              </a:rPr>
              <a:t> * The New York Times Book Review</a:t>
            </a:r>
          </a:p>
          <a:p>
            <a:r>
              <a:rPr lang="en-US" sz="2000" b="1" dirty="0"/>
              <a:t>“It's definitely the best work of fiction I've read in the last year.” 	                </a:t>
            </a:r>
            <a:r>
              <a:rPr lang="en-US" sz="2000" b="1" dirty="0">
                <a:effectLst>
                  <a:outerShdw blurRad="38100" dist="38100" dir="2700000" algn="tl">
                    <a:srgbClr val="000000">
                      <a:alpha val="43137"/>
                    </a:srgbClr>
                  </a:outerShdw>
                </a:effectLst>
              </a:rPr>
              <a:t>John </a:t>
            </a:r>
            <a:r>
              <a:rPr lang="en-US" sz="2000" b="1" dirty="0" err="1">
                <a:effectLst>
                  <a:outerShdw blurRad="38100" dist="38100" dir="2700000" algn="tl">
                    <a:srgbClr val="000000">
                      <a:alpha val="43137"/>
                    </a:srgbClr>
                  </a:outerShdw>
                </a:effectLst>
              </a:rPr>
              <a:t>Leake</a:t>
            </a:r>
            <a:r>
              <a:rPr lang="en-US" sz="2000" b="1" dirty="0">
                <a:effectLst>
                  <a:outerShdw blurRad="38100" dist="38100" dir="2700000" algn="tl">
                    <a:srgbClr val="000000">
                      <a:alpha val="43137"/>
                    </a:srgbClr>
                  </a:outerShdw>
                </a:effectLst>
              </a:rPr>
              <a:t> * Novel Bookstore</a:t>
            </a:r>
          </a:p>
          <a:p>
            <a:r>
              <a:rPr lang="en-US" sz="2000" b="1" dirty="0"/>
              <a:t>“The Eighth Life ... is a lavish banquet of family stories that can, for all their sorrows, be devoured with gluttonous delight. Nino </a:t>
            </a:r>
            <a:r>
              <a:rPr lang="en-US" sz="2000" b="1" dirty="0" err="1"/>
              <a:t>Haratischvili's</a:t>
            </a:r>
            <a:r>
              <a:rPr lang="en-US" sz="2000" b="1" dirty="0"/>
              <a:t> characters ... come to exuberant life. Her huge novel ... shows a double face, its crushing pain and loss nonetheless conveyed with an artful storyteller's sheer joy in her craft.” 	                                       					           </a:t>
            </a:r>
            <a:r>
              <a:rPr lang="en-US" sz="2000" b="1" dirty="0">
                <a:effectLst>
                  <a:outerShdw blurRad="38100" dist="38100" dir="2700000" algn="tl">
                    <a:srgbClr val="000000">
                      <a:alpha val="43137"/>
                    </a:srgbClr>
                  </a:outerShdw>
                </a:effectLst>
              </a:rPr>
              <a:t>Boyd Tonkin * The Financial Times </a:t>
            </a:r>
            <a:endParaRPr lang="fr-BE" sz="4000" b="1" dirty="0">
              <a:effectLst>
                <a:outerShdw blurRad="38100" dist="38100" dir="2700000" algn="tl">
                  <a:srgbClr val="000000">
                    <a:alpha val="43137"/>
                  </a:srgbClr>
                </a:outerShdw>
              </a:effectLst>
            </a:endParaRPr>
          </a:p>
        </p:txBody>
      </p:sp>
      <p:pic>
        <p:nvPicPr>
          <p:cNvPr id="8" name="Image 7">
            <a:extLst>
              <a:ext uri="{FF2B5EF4-FFF2-40B4-BE49-F238E27FC236}">
                <a16:creationId xmlns:a16="http://schemas.microsoft.com/office/drawing/2014/main" id="{94F36AF8-CF8E-42D8-AD74-DFF3EE4678DF}"/>
              </a:ext>
            </a:extLst>
          </p:cNvPr>
          <p:cNvPicPr>
            <a:picLocks noChangeAspect="1"/>
          </p:cNvPicPr>
          <p:nvPr/>
        </p:nvPicPr>
        <p:blipFill>
          <a:blip r:embed="rId2"/>
          <a:stretch>
            <a:fillRect/>
          </a:stretch>
        </p:blipFill>
        <p:spPr>
          <a:xfrm>
            <a:off x="3139215" y="3341719"/>
            <a:ext cx="5182049" cy="823031"/>
          </a:xfrm>
          <a:prstGeom prst="rect">
            <a:avLst/>
          </a:prstGeom>
        </p:spPr>
      </p:pic>
      <p:pic>
        <p:nvPicPr>
          <p:cNvPr id="11" name="Espace réservé du contenu 10">
            <a:extLst>
              <a:ext uri="{FF2B5EF4-FFF2-40B4-BE49-F238E27FC236}">
                <a16:creationId xmlns:a16="http://schemas.microsoft.com/office/drawing/2014/main" id="{5F82706D-7579-4C9C-97D6-ADC908233500}"/>
              </a:ext>
            </a:extLst>
          </p:cNvPr>
          <p:cNvPicPr>
            <a:picLocks noGrp="1" noChangeAspect="1"/>
          </p:cNvPicPr>
          <p:nvPr>
            <p:ph sz="quarter" idx="4"/>
          </p:nvPr>
        </p:nvPicPr>
        <p:blipFill>
          <a:blip r:embed="rId3"/>
          <a:stretch>
            <a:fillRect/>
          </a:stretch>
        </p:blipFill>
        <p:spPr>
          <a:xfrm>
            <a:off x="7693839" y="0"/>
            <a:ext cx="4498161" cy="6857999"/>
          </a:xfrm>
          <a:prstGeom prst="rect">
            <a:avLst/>
          </a:prstGeom>
        </p:spPr>
      </p:pic>
      <p:sp>
        <p:nvSpPr>
          <p:cNvPr id="12" name="Rectangle 11">
            <a:extLst>
              <a:ext uri="{FF2B5EF4-FFF2-40B4-BE49-F238E27FC236}">
                <a16:creationId xmlns:a16="http://schemas.microsoft.com/office/drawing/2014/main" id="{51322B55-179D-40E3-9A7E-057CEDB5A49A}"/>
              </a:ext>
            </a:extLst>
          </p:cNvPr>
          <p:cNvSpPr/>
          <p:nvPr/>
        </p:nvSpPr>
        <p:spPr>
          <a:xfrm>
            <a:off x="437322" y="6284002"/>
            <a:ext cx="6559827" cy="369332"/>
          </a:xfrm>
          <a:prstGeom prst="rect">
            <a:avLst/>
          </a:prstGeom>
        </p:spPr>
        <p:txBody>
          <a:bodyPr wrap="square">
            <a:spAutoFit/>
          </a:bodyPr>
          <a:lstStyle/>
          <a:p>
            <a:r>
              <a:rPr lang="fr-BE" b="1" dirty="0">
                <a:hlinkClick r:id="rId4">
                  <a:extLst>
                    <a:ext uri="{A12FA001-AC4F-418D-AE19-62706E023703}">
                      <ahyp:hlinkClr xmlns:ahyp="http://schemas.microsoft.com/office/drawing/2018/hyperlinkcolor" val="tx"/>
                    </a:ext>
                  </a:extLst>
                </a:hlinkClick>
              </a:rPr>
              <a:t>https://www.amazon.com/Eighth-Life-Nino-Haratischvili/dp/</a:t>
            </a:r>
            <a:r>
              <a:rPr lang="fr-BE" b="1" dirty="0">
                <a:solidFill>
                  <a:srgbClr val="2998E3"/>
                </a:solidFill>
                <a:hlinkClick r:id="rId4">
                  <a:extLst>
                    <a:ext uri="{A12FA001-AC4F-418D-AE19-62706E023703}">
                      <ahyp:hlinkClr xmlns:ahyp="http://schemas.microsoft.com/office/drawing/2018/hyperlinkcolor" val="tx"/>
                    </a:ext>
                  </a:extLst>
                </a:hlinkClick>
              </a:rPr>
              <a:t>1950354148</a:t>
            </a:r>
            <a:endParaRPr lang="fr-BE" b="1" dirty="0"/>
          </a:p>
        </p:txBody>
      </p:sp>
    </p:spTree>
    <p:extLst>
      <p:ext uri="{BB962C8B-B14F-4D97-AF65-F5344CB8AC3E}">
        <p14:creationId xmlns:p14="http://schemas.microsoft.com/office/powerpoint/2010/main" val="2244793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388B9B6-9497-4666-A57D-CCD4D30C0A40}"/>
              </a:ext>
            </a:extLst>
          </p:cNvPr>
          <p:cNvSpPr>
            <a:spLocks noGrp="1"/>
          </p:cNvSpPr>
          <p:nvPr>
            <p:ph type="title"/>
          </p:nvPr>
        </p:nvSpPr>
        <p:spPr>
          <a:xfrm>
            <a:off x="551385" y="76200"/>
            <a:ext cx="10724867" cy="976536"/>
          </a:xfrm>
        </p:spPr>
        <p:txBody>
          <a:bodyPr>
            <a:normAutofit/>
          </a:bodyPr>
          <a:lstStyle/>
          <a:p>
            <a:r>
              <a:rPr lang="en-US" u="sng" dirty="0"/>
              <a:t>Unico’s  1’st Choice</a:t>
            </a:r>
          </a:p>
        </p:txBody>
      </p:sp>
      <p:sp>
        <p:nvSpPr>
          <p:cNvPr id="12" name="Content Placeholder 2">
            <a:extLst>
              <a:ext uri="{FF2B5EF4-FFF2-40B4-BE49-F238E27FC236}">
                <a16:creationId xmlns:a16="http://schemas.microsoft.com/office/drawing/2014/main" id="{038107B7-57AC-400C-8CD3-568FF182A558}"/>
              </a:ext>
            </a:extLst>
          </p:cNvPr>
          <p:cNvSpPr>
            <a:spLocks noGrp="1"/>
          </p:cNvSpPr>
          <p:nvPr>
            <p:ph sz="half" idx="1"/>
          </p:nvPr>
        </p:nvSpPr>
        <p:spPr>
          <a:xfrm>
            <a:off x="551383" y="2219416"/>
            <a:ext cx="5288977" cy="3952783"/>
          </a:xfrm>
        </p:spPr>
        <p:txBody>
          <a:bodyPr>
            <a:normAutofit fontScale="47500" lnSpcReduction="20000"/>
          </a:bodyPr>
          <a:lstStyle/>
          <a:p>
            <a:pPr marL="0" indent="0">
              <a:buNone/>
            </a:pPr>
            <a:r>
              <a:rPr lang="en-US" sz="5500" b="1" dirty="0"/>
              <a:t>In Unbowed, we are in the presence of a hugely charismatic yet humble woman whose remarkable story carries with it an inspiring message of hope. Hers is an extraordinary story, spanning different worlds and changing times, and revealing what the courage, determination, tenacity and humor of one good woman can achieve; how as small a thing as planting a seedling and watering it can made all the difference in the world.</a:t>
            </a:r>
          </a:p>
          <a:p>
            <a:pPr marL="0" indent="0">
              <a:buNone/>
            </a:pPr>
            <a:endParaRPr lang="en-US" sz="1400" dirty="0"/>
          </a:p>
          <a:p>
            <a:endParaRPr lang="en-US" sz="2600" b="1" dirty="0"/>
          </a:p>
          <a:p>
            <a:pPr marL="0" indent="0">
              <a:buNone/>
            </a:pPr>
            <a:r>
              <a:rPr lang="en-US" sz="5100" b="1" dirty="0">
                <a:hlinkClick r:id="rId2">
                  <a:extLst>
                    <a:ext uri="{A12FA001-AC4F-418D-AE19-62706E023703}">
                      <ahyp:hlinkClr xmlns:ahyp="http://schemas.microsoft.com/office/drawing/2018/hyperlinkcolor" val="tx"/>
                    </a:ext>
                  </a:extLst>
                </a:hlinkClick>
              </a:rPr>
              <a:t>https://www.amazon.fr/Unbowed-My-Autobiography-Wangari-Maathai/dp/0434016314</a:t>
            </a:r>
            <a:r>
              <a:rPr lang="en-US" sz="5100" b="1" dirty="0"/>
              <a:t>  </a:t>
            </a:r>
          </a:p>
        </p:txBody>
      </p:sp>
      <p:pic>
        <p:nvPicPr>
          <p:cNvPr id="8" name="Espace réservé du contenu 7">
            <a:extLst>
              <a:ext uri="{FF2B5EF4-FFF2-40B4-BE49-F238E27FC236}">
                <a16:creationId xmlns:a16="http://schemas.microsoft.com/office/drawing/2014/main" id="{627CDB39-9838-452F-841D-34C276CBDBEB}"/>
              </a:ext>
            </a:extLst>
          </p:cNvPr>
          <p:cNvPicPr>
            <a:picLocks noGrp="1" noChangeAspect="1"/>
          </p:cNvPicPr>
          <p:nvPr>
            <p:ph sz="half" idx="2"/>
          </p:nvPr>
        </p:nvPicPr>
        <p:blipFill>
          <a:blip r:embed="rId3"/>
          <a:stretch>
            <a:fillRect/>
          </a:stretch>
        </p:blipFill>
        <p:spPr>
          <a:xfrm>
            <a:off x="6516210" y="188640"/>
            <a:ext cx="5556454" cy="6480720"/>
          </a:xfrm>
          <a:prstGeom prst="rect">
            <a:avLst/>
          </a:prstGeom>
        </p:spPr>
      </p:pic>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FF929B-EC5F-4743-AB65-C7A0563A1FB7}"/>
              </a:ext>
            </a:extLst>
          </p:cNvPr>
          <p:cNvSpPr>
            <a:spLocks noGrp="1"/>
          </p:cNvSpPr>
          <p:nvPr>
            <p:ph type="title"/>
          </p:nvPr>
        </p:nvSpPr>
        <p:spPr>
          <a:xfrm>
            <a:off x="5801032" y="365125"/>
            <a:ext cx="5552768" cy="1325563"/>
          </a:xfrm>
        </p:spPr>
        <p:txBody>
          <a:bodyPr/>
          <a:lstStyle/>
          <a:p>
            <a:r>
              <a:rPr lang="fr-BE" dirty="0" err="1">
                <a:solidFill>
                  <a:srgbClr val="FF0000"/>
                </a:solidFill>
              </a:rPr>
              <a:t>Unico’s</a:t>
            </a:r>
            <a:r>
              <a:rPr lang="fr-BE" dirty="0">
                <a:solidFill>
                  <a:srgbClr val="FF0000"/>
                </a:solidFill>
              </a:rPr>
              <a:t>  2’nd </a:t>
            </a:r>
            <a:r>
              <a:rPr lang="fr-BE" dirty="0" err="1">
                <a:solidFill>
                  <a:srgbClr val="FF0000"/>
                </a:solidFill>
              </a:rPr>
              <a:t>Choice</a:t>
            </a:r>
            <a:endParaRPr lang="fr-BE" dirty="0">
              <a:solidFill>
                <a:srgbClr val="FF0000"/>
              </a:solidFill>
            </a:endParaRPr>
          </a:p>
        </p:txBody>
      </p:sp>
      <p:sp>
        <p:nvSpPr>
          <p:cNvPr id="3" name="Espace réservé du contenu 2">
            <a:extLst>
              <a:ext uri="{FF2B5EF4-FFF2-40B4-BE49-F238E27FC236}">
                <a16:creationId xmlns:a16="http://schemas.microsoft.com/office/drawing/2014/main" id="{98216165-BDC0-43C4-A7F5-26EFB282EC65}"/>
              </a:ext>
            </a:extLst>
          </p:cNvPr>
          <p:cNvSpPr>
            <a:spLocks noGrp="1"/>
          </p:cNvSpPr>
          <p:nvPr>
            <p:ph idx="1"/>
          </p:nvPr>
        </p:nvSpPr>
        <p:spPr>
          <a:xfrm>
            <a:off x="5270500" y="1929384"/>
            <a:ext cx="6764184" cy="4251960"/>
          </a:xfrm>
        </p:spPr>
        <p:txBody>
          <a:bodyPr>
            <a:normAutofit lnSpcReduction="10000"/>
          </a:bodyPr>
          <a:lstStyle/>
          <a:p>
            <a:r>
              <a:rPr lang="en-US" b="1" dirty="0">
                <a:solidFill>
                  <a:schemeClr val="bg1"/>
                </a:solidFill>
              </a:rPr>
              <a:t>Ten centuries' worth of French historical 'facts' bite the dust as Stephen Clarke looks at what has really been going on since 1066 .</a:t>
            </a:r>
          </a:p>
          <a:p>
            <a:r>
              <a:rPr lang="en-US" b="1" dirty="0">
                <a:solidFill>
                  <a:schemeClr val="bg1"/>
                </a:solidFill>
              </a:rPr>
              <a:t>Featuring new annoyances – both historical and recent – inflicted on the French, including Napoleon's "banned" chamber pot, Louis XIV's painful operation, Anglo-French jibes during the 2012 London Olympics, French niggles about William and Kate's royal wedding, and much more ...</a:t>
            </a:r>
          </a:p>
          <a:p>
            <a:endParaRPr lang="fr-BE" sz="2000" b="1" dirty="0">
              <a:solidFill>
                <a:schemeClr val="bg1"/>
              </a:solidFill>
              <a:latin typeface="Abadi" panose="020B0604020202020204" pitchFamily="34" charset="0"/>
            </a:endParaRPr>
          </a:p>
          <a:p>
            <a:pPr marL="0" indent="0">
              <a:buNone/>
            </a:pPr>
            <a:r>
              <a:rPr lang="fr-BE" sz="2000" b="1" dirty="0">
                <a:solidFill>
                  <a:schemeClr val="bg1"/>
                </a:solidFill>
                <a:latin typeface="Abadi" panose="020B0604020202020204" pitchFamily="34" charset="0"/>
                <a:hlinkClick r:id="rId2">
                  <a:extLst>
                    <a:ext uri="{A12FA001-AC4F-418D-AE19-62706E023703}">
                      <ahyp:hlinkClr xmlns:ahyp="http://schemas.microsoft.com/office/drawing/2018/hyperlinkcolor" val="tx"/>
                    </a:ext>
                  </a:extLst>
                </a:hlinkClick>
              </a:rPr>
              <a:t>https://www.amazon.co.uk/Years-Annoying-French-Stephen-Clarke/dp/0552779938</a:t>
            </a:r>
            <a:r>
              <a:rPr lang="fr-BE" sz="2000" b="1" dirty="0">
                <a:solidFill>
                  <a:schemeClr val="bg1"/>
                </a:solidFill>
                <a:latin typeface="Abadi" panose="020B0604020202020204" pitchFamily="34" charset="0"/>
              </a:rPr>
              <a:t> </a:t>
            </a:r>
          </a:p>
        </p:txBody>
      </p:sp>
      <p:pic>
        <p:nvPicPr>
          <p:cNvPr id="4" name="Image 3">
            <a:extLst>
              <a:ext uri="{FF2B5EF4-FFF2-40B4-BE49-F238E27FC236}">
                <a16:creationId xmlns:a16="http://schemas.microsoft.com/office/drawing/2014/main" id="{8EAECF35-0CA1-40CE-A87D-AB89B035C4FB}"/>
              </a:ext>
            </a:extLst>
          </p:cNvPr>
          <p:cNvPicPr>
            <a:picLocks noChangeAspect="1"/>
          </p:cNvPicPr>
          <p:nvPr/>
        </p:nvPicPr>
        <p:blipFill>
          <a:blip r:embed="rId3"/>
          <a:stretch>
            <a:fillRect/>
          </a:stretch>
        </p:blipFill>
        <p:spPr>
          <a:xfrm>
            <a:off x="0" y="1"/>
            <a:ext cx="5270500" cy="6858000"/>
          </a:xfrm>
          <a:prstGeom prst="rect">
            <a:avLst/>
          </a:prstGeom>
        </p:spPr>
      </p:pic>
    </p:spTree>
    <p:extLst>
      <p:ext uri="{BB962C8B-B14F-4D97-AF65-F5344CB8AC3E}">
        <p14:creationId xmlns:p14="http://schemas.microsoft.com/office/powerpoint/2010/main" val="302124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FFF929B-EC5F-4743-AB65-C7A0563A1FB7}"/>
              </a:ext>
            </a:extLst>
          </p:cNvPr>
          <p:cNvSpPr>
            <a:spLocks noGrp="1"/>
          </p:cNvSpPr>
          <p:nvPr>
            <p:ph type="title"/>
          </p:nvPr>
        </p:nvSpPr>
        <p:spPr>
          <a:xfrm>
            <a:off x="640080" y="325370"/>
            <a:ext cx="6894576" cy="1378156"/>
          </a:xfrm>
        </p:spPr>
        <p:txBody>
          <a:bodyPr anchor="b">
            <a:normAutofit/>
          </a:bodyPr>
          <a:lstStyle/>
          <a:p>
            <a:r>
              <a:rPr lang="fr-BE" sz="7200" dirty="0" err="1">
                <a:solidFill>
                  <a:srgbClr val="FF0000"/>
                </a:solidFill>
              </a:rPr>
              <a:t>Unico’s</a:t>
            </a:r>
            <a:r>
              <a:rPr lang="fr-BE" sz="7200" dirty="0">
                <a:solidFill>
                  <a:srgbClr val="FF0000"/>
                </a:solidFill>
              </a:rPr>
              <a:t>  3’Rd </a:t>
            </a:r>
            <a:r>
              <a:rPr lang="fr-BE" sz="7200" dirty="0" err="1">
                <a:solidFill>
                  <a:srgbClr val="FF0000"/>
                </a:solidFill>
              </a:rPr>
              <a:t>Choice</a:t>
            </a:r>
            <a:endParaRPr lang="fr-BE" sz="7200" dirty="0">
              <a:solidFill>
                <a:srgbClr val="FF0000"/>
              </a:solidFill>
            </a:endParaRP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3D7EE"/>
          </a:solidFill>
          <a:ln w="38100" cap="rnd">
            <a:solidFill>
              <a:srgbClr val="43D7E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8216165-BDC0-43C4-A7F5-26EFB282EC65}"/>
              </a:ext>
            </a:extLst>
          </p:cNvPr>
          <p:cNvSpPr>
            <a:spLocks noGrp="1"/>
          </p:cNvSpPr>
          <p:nvPr>
            <p:ph idx="1"/>
          </p:nvPr>
        </p:nvSpPr>
        <p:spPr>
          <a:xfrm>
            <a:off x="640080" y="2708307"/>
            <a:ext cx="6894576" cy="3485260"/>
          </a:xfrm>
        </p:spPr>
        <p:txBody>
          <a:bodyPr>
            <a:normAutofit fontScale="62500" lnSpcReduction="20000"/>
          </a:bodyPr>
          <a:lstStyle/>
          <a:p>
            <a:pPr marL="0" indent="0">
              <a:lnSpc>
                <a:spcPct val="100000"/>
              </a:lnSpc>
              <a:buNone/>
            </a:pPr>
            <a:r>
              <a:rPr lang="en-US" sz="2900" b="1" dirty="0">
                <a:solidFill>
                  <a:srgbClr val="FF0000"/>
                </a:solidFill>
                <a:latin typeface="+mj-lt"/>
              </a:rPr>
              <a:t>It tells about a middle-aged divorced professor of ancient languages who suddenly </a:t>
            </a:r>
            <a:r>
              <a:rPr lang="en-US" sz="2900" b="1" dirty="0" err="1">
                <a:solidFill>
                  <a:srgbClr val="FF0000"/>
                </a:solidFill>
                <a:latin typeface="+mj-lt"/>
              </a:rPr>
              <a:t>abandomns</a:t>
            </a:r>
            <a:r>
              <a:rPr lang="en-US" sz="2900" b="1" dirty="0">
                <a:solidFill>
                  <a:srgbClr val="FF0000"/>
                </a:solidFill>
                <a:latin typeface="+mj-lt"/>
              </a:rPr>
              <a:t> his city, his students and his life and goes to Lisbon, searching for </a:t>
            </a:r>
            <a:r>
              <a:rPr lang="en-US" sz="2900" b="1" dirty="0" err="1">
                <a:solidFill>
                  <a:srgbClr val="FF0000"/>
                </a:solidFill>
                <a:latin typeface="+mj-lt"/>
              </a:rPr>
              <a:t>Amadeu</a:t>
            </a:r>
            <a:r>
              <a:rPr lang="en-US" sz="2900" b="1" dirty="0">
                <a:solidFill>
                  <a:srgbClr val="FF0000"/>
                </a:solidFill>
                <a:latin typeface="+mj-lt"/>
              </a:rPr>
              <a:t> De Prado, the author of a book who is haunting him because he feels a strong connections with the writer.</a:t>
            </a:r>
          </a:p>
          <a:p>
            <a:pPr marL="0" indent="0">
              <a:lnSpc>
                <a:spcPct val="100000"/>
              </a:lnSpc>
              <a:buNone/>
            </a:pPr>
            <a:endParaRPr lang="en-US" sz="2900" b="1" dirty="0">
              <a:solidFill>
                <a:srgbClr val="FF0000"/>
              </a:solidFill>
              <a:latin typeface="+mj-lt"/>
            </a:endParaRPr>
          </a:p>
          <a:p>
            <a:pPr marL="0" indent="0">
              <a:lnSpc>
                <a:spcPct val="100000"/>
              </a:lnSpc>
              <a:buNone/>
            </a:pPr>
            <a:r>
              <a:rPr lang="en-US" sz="2900" b="1" dirty="0">
                <a:solidFill>
                  <a:srgbClr val="FF0000"/>
                </a:solidFill>
                <a:latin typeface="+mj-lt"/>
              </a:rPr>
              <a:t>The journey is a self-discovery and talking with the people who knew De Prado when he was alive, the professor Gregorius find out a lot about humanity and Portugal history (a Nation of </a:t>
            </a:r>
            <a:r>
              <a:rPr lang="en-US" sz="2900" b="1" dirty="0" err="1">
                <a:solidFill>
                  <a:srgbClr val="FF0000"/>
                </a:solidFill>
                <a:latin typeface="+mj-lt"/>
              </a:rPr>
              <a:t>wich</a:t>
            </a:r>
            <a:r>
              <a:rPr lang="en-US" sz="2900" b="1" dirty="0">
                <a:solidFill>
                  <a:srgbClr val="FF0000"/>
                </a:solidFill>
                <a:latin typeface="+mj-lt"/>
              </a:rPr>
              <a:t> he did not care a lot before). Of course he meet difficulties, above all with Language, that he must learn, and then with people, who Always are rather hazy and who often stop in the middle of their speeches (and I did not like this aspect: people do not act like this in the real world).</a:t>
            </a:r>
            <a:endParaRPr lang="fr-BE" sz="2900" b="1" dirty="0">
              <a:solidFill>
                <a:srgbClr val="FF0000"/>
              </a:solidFill>
              <a:latin typeface="+mj-lt"/>
            </a:endParaRPr>
          </a:p>
          <a:p>
            <a:pPr marL="0" indent="0">
              <a:lnSpc>
                <a:spcPct val="100000"/>
              </a:lnSpc>
              <a:buNone/>
            </a:pPr>
            <a:endParaRPr lang="fr-BE" sz="2200" b="1" dirty="0">
              <a:latin typeface="Abadi" panose="020B0604020202020204" pitchFamily="34" charset="0"/>
            </a:endParaRPr>
          </a:p>
          <a:p>
            <a:pPr marL="0" indent="0">
              <a:lnSpc>
                <a:spcPct val="100000"/>
              </a:lnSpc>
              <a:buNone/>
            </a:pPr>
            <a:endParaRPr lang="fr-BE" sz="2200" b="1" dirty="0">
              <a:latin typeface="Abadi" panose="020B0604020202020204" pitchFamily="34" charset="0"/>
            </a:endParaRPr>
          </a:p>
          <a:p>
            <a:pPr marL="0" indent="0">
              <a:lnSpc>
                <a:spcPct val="100000"/>
              </a:lnSpc>
              <a:buNone/>
            </a:pPr>
            <a:r>
              <a:rPr lang="fr-BE" sz="2200" b="1" i="1" dirty="0">
                <a:solidFill>
                  <a:srgbClr val="FF0000"/>
                </a:solidFill>
                <a:latin typeface="Abadi" panose="020B0604020202020204" pitchFamily="34" charset="0"/>
                <a:hlinkClick r:id="rId2">
                  <a:extLst>
                    <a:ext uri="{A12FA001-AC4F-418D-AE19-62706E023703}">
                      <ahyp:hlinkClr xmlns:ahyp="http://schemas.microsoft.com/office/drawing/2018/hyperlinkcolor" val="tx"/>
                    </a:ext>
                  </a:extLst>
                </a:hlinkClick>
              </a:rPr>
              <a:t>https://www.amazon.fr/Night-Train-Lisbon-Pascal-Mercier/dp/1782390901</a:t>
            </a:r>
            <a:r>
              <a:rPr lang="fr-BE" sz="2200" b="1" i="1" dirty="0">
                <a:solidFill>
                  <a:srgbClr val="FF0000"/>
                </a:solidFill>
                <a:latin typeface="Abadi" panose="020B0604020202020204" pitchFamily="34" charset="0"/>
              </a:rPr>
              <a:t> </a:t>
            </a:r>
          </a:p>
        </p:txBody>
      </p:sp>
      <p:pic>
        <p:nvPicPr>
          <p:cNvPr id="5" name="Image 4">
            <a:extLst>
              <a:ext uri="{FF2B5EF4-FFF2-40B4-BE49-F238E27FC236}">
                <a16:creationId xmlns:a16="http://schemas.microsoft.com/office/drawing/2014/main" id="{E197CEE3-B4C1-42DE-879D-181D2223D4C2}"/>
              </a:ext>
            </a:extLst>
          </p:cNvPr>
          <p:cNvPicPr>
            <a:picLocks noChangeAspect="1"/>
          </p:cNvPicPr>
          <p:nvPr/>
        </p:nvPicPr>
        <p:blipFill rotWithShape="1">
          <a:blip r:embed="rId3"/>
          <a:srcRect r="5118"/>
          <a:stretch/>
        </p:blipFill>
        <p:spPr>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p:spPr>
      </p:pic>
    </p:spTree>
    <p:extLst>
      <p:ext uri="{BB962C8B-B14F-4D97-AF65-F5344CB8AC3E}">
        <p14:creationId xmlns:p14="http://schemas.microsoft.com/office/powerpoint/2010/main" val="2019557581"/>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164</TotalTime>
  <Words>1015</Words>
  <Application>Microsoft Office PowerPoint</Application>
  <PresentationFormat>Grand écran</PresentationFormat>
  <Paragraphs>44</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Abadi</vt:lpstr>
      <vt:lpstr>Arial</vt:lpstr>
      <vt:lpstr>The Hand</vt:lpstr>
      <vt:lpstr>The Serif Hand Black</vt:lpstr>
      <vt:lpstr>SketchyVTI</vt:lpstr>
      <vt:lpstr>The Cantersteen Library</vt:lpstr>
      <vt:lpstr>Hendrik ’s First Choice </vt:lpstr>
      <vt:lpstr>Hendrik ’s Second Choice </vt:lpstr>
      <vt:lpstr>Rob’s First Choice</vt:lpstr>
      <vt:lpstr>Rob ’s Second Choice </vt:lpstr>
      <vt:lpstr>Unico’s  1’st Choice</vt:lpstr>
      <vt:lpstr>Unico’s  2’nd Choice</vt:lpstr>
      <vt:lpstr>Unico’s  3’Rd Choice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Cantersteen Library</dc:title>
  <dc:creator>Cem Beskok</dc:creator>
  <cp:lastModifiedBy>Cem Beskok</cp:lastModifiedBy>
  <cp:revision>16</cp:revision>
  <dcterms:created xsi:type="dcterms:W3CDTF">2020-06-02T20:04:17Z</dcterms:created>
  <dcterms:modified xsi:type="dcterms:W3CDTF">2020-06-17T14:55:51Z</dcterms:modified>
</cp:coreProperties>
</file>